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comments/comment2.xml" ContentType="application/vnd.openxmlformats-officedocument.presentationml.comments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8"/>
  </p:notesMasterIdLst>
  <p:handoutMasterIdLst>
    <p:handoutMasterId r:id="rId19"/>
  </p:handoutMasterIdLst>
  <p:sldIdLst>
    <p:sldId id="257" r:id="rId7"/>
    <p:sldId id="259" r:id="rId8"/>
    <p:sldId id="268" r:id="rId9"/>
    <p:sldId id="272" r:id="rId10"/>
    <p:sldId id="281" r:id="rId11"/>
    <p:sldId id="270" r:id="rId12"/>
    <p:sldId id="282" r:id="rId13"/>
    <p:sldId id="277" r:id="rId14"/>
    <p:sldId id="283" r:id="rId15"/>
    <p:sldId id="267" r:id="rId16"/>
    <p:sldId id="271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golian Baiti" panose="03000500000000000000" pitchFamily="66" charset="0"/>
      <p:regular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10" autoAdjust="0"/>
  </p:normalViewPr>
  <p:slideViewPr>
    <p:cSldViewPr snapToGrid="0" snapToObjects="1">
      <p:cViewPr varScale="1">
        <p:scale>
          <a:sx n="117" d="100"/>
          <a:sy n="117" d="100"/>
        </p:scale>
        <p:origin x="72" y="8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1-07T08:32:38.994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1-07T08:32:38.994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Conflict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the two types of conflict common at the flight level.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Identify conflict management styles.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Recognize effective, and ineffective, approaches to conflict management styles.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a class: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2800" dirty="0"/>
              <a:t>What kinds of conflict have you experienced at work?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2800" dirty="0"/>
              <a:t>As a flight commander, what kinds of conflict do you anticipate in the future?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 sharing opportunity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r>
              <a:rPr lang="en-US" sz="3200" dirty="0"/>
              <a:t>What did we learn?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dirty="0"/>
              <a:t>Conflict is often driven by relationships between </a:t>
            </a:r>
            <a:r>
              <a:rPr lang="en-US" u="sng" dirty="0"/>
              <a:t>people.</a:t>
            </a:r>
          </a:p>
          <a:p>
            <a:pPr marL="0" indent="0" algn="ctr">
              <a:buNone/>
            </a:pPr>
            <a:endParaRPr lang="en-US" sz="2800" u="sng" dirty="0"/>
          </a:p>
          <a:p>
            <a:pPr marL="0" indent="0" algn="ctr">
              <a:buNone/>
            </a:pPr>
            <a:r>
              <a:rPr lang="en-US" dirty="0"/>
              <a:t>Conflict can also result from miscommunication about an </a:t>
            </a:r>
            <a:r>
              <a:rPr lang="en-US" u="sng" dirty="0"/>
              <a:t>issue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algn="ctr">
              <a:buFontTx/>
              <a:buChar char="-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819A-4603-4458-AA51-D1CBDF27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Conflict Management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D6CC3-D4E4-4B4A-AACD-C92CE54E4B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Survey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800" dirty="0"/>
              <a:t>Take ten (10) minutes – done independently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70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0683" y="1857393"/>
            <a:ext cx="3997567" cy="2928447"/>
          </a:xfrm>
        </p:spPr>
        <p:txBody>
          <a:bodyPr/>
          <a:lstStyle/>
          <a:p>
            <a:pPr lvl="4"/>
            <a:endParaRPr lang="en-US" dirty="0"/>
          </a:p>
          <a:p>
            <a:r>
              <a:rPr lang="en-US" dirty="0"/>
              <a:t>What do these mean?</a:t>
            </a:r>
          </a:p>
          <a:p>
            <a:r>
              <a:rPr lang="en-US" dirty="0"/>
              <a:t>In your groups:</a:t>
            </a:r>
          </a:p>
          <a:p>
            <a:pPr lvl="1"/>
            <a:r>
              <a:rPr lang="en-US" dirty="0"/>
              <a:t>Discuss the terms</a:t>
            </a:r>
          </a:p>
          <a:p>
            <a:pPr lvl="1"/>
            <a:r>
              <a:rPr lang="en-US" dirty="0"/>
              <a:t>Identify </a:t>
            </a:r>
          </a:p>
          <a:p>
            <a:pPr lvl="2"/>
            <a:r>
              <a:rPr lang="en-US" dirty="0"/>
              <a:t>Which of these are best for dealing with </a:t>
            </a:r>
            <a:r>
              <a:rPr lang="en-US" i="1" dirty="0"/>
              <a:t>people</a:t>
            </a:r>
            <a:r>
              <a:rPr lang="en-US" dirty="0"/>
              <a:t> issues?</a:t>
            </a:r>
          </a:p>
          <a:p>
            <a:pPr lvl="2"/>
            <a:r>
              <a:rPr lang="en-US" dirty="0"/>
              <a:t>Which of these is best for managing </a:t>
            </a:r>
            <a:r>
              <a:rPr lang="en-US" i="1" dirty="0"/>
              <a:t>issues</a:t>
            </a:r>
            <a:r>
              <a:rPr lang="en-US" dirty="0"/>
              <a:t> </a:t>
            </a:r>
            <a:r>
              <a:rPr lang="en-US" dirty="0" err="1"/>
              <a:t>issues</a:t>
            </a:r>
            <a:r>
              <a:rPr lang="en-US" dirty="0"/>
              <a:t>?</a:t>
            </a:r>
          </a:p>
          <a:p>
            <a:pPr marL="457085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691" y="61326"/>
            <a:ext cx="6233116" cy="868051"/>
          </a:xfrm>
        </p:spPr>
        <p:txBody>
          <a:bodyPr/>
          <a:lstStyle/>
          <a:p>
            <a:r>
              <a:rPr lang="en-US" dirty="0"/>
              <a:t>Conflict Management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39DC98-4B11-4302-A0AD-E03934AA3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794" y="1067678"/>
            <a:ext cx="5240347" cy="401449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Competing </a:t>
            </a:r>
            <a:r>
              <a:rPr lang="en-US" sz="2000" dirty="0"/>
              <a:t>-</a:t>
            </a:r>
            <a:r>
              <a:rPr lang="en-US" sz="2000" b="1" dirty="0"/>
              <a:t> </a:t>
            </a:r>
            <a:r>
              <a:rPr lang="en-US" sz="1800" dirty="0"/>
              <a:t>Reflects a desire to achieve one’s own ends at the expense of someone else. </a:t>
            </a:r>
          </a:p>
          <a:p>
            <a:pPr marL="0" indent="0">
              <a:buNone/>
            </a:pPr>
            <a:r>
              <a:rPr lang="en-US" sz="2000" b="1" dirty="0"/>
              <a:t>Avoiding </a:t>
            </a:r>
            <a:r>
              <a:rPr lang="en-US" sz="2000" dirty="0"/>
              <a:t>- </a:t>
            </a:r>
            <a:r>
              <a:rPr lang="en-US" sz="1800" dirty="0"/>
              <a:t>This involves indifference to the concerns of both parties. </a:t>
            </a:r>
          </a:p>
          <a:p>
            <a:pPr marL="0" indent="0">
              <a:buNone/>
            </a:pPr>
            <a:r>
              <a:rPr lang="en-US" sz="2000" b="1" dirty="0"/>
              <a:t>Accommodating</a:t>
            </a:r>
            <a:r>
              <a:rPr lang="en-US" sz="2000" dirty="0"/>
              <a:t> - </a:t>
            </a:r>
            <a:r>
              <a:rPr lang="en-US" sz="1800" dirty="0"/>
              <a:t>Reflects a mirror image of competition, entirely giving in to someone else’s concerns without making any effort to achieve one’s own ends.</a:t>
            </a:r>
          </a:p>
          <a:p>
            <a:pPr marL="0" indent="0">
              <a:buNone/>
            </a:pPr>
            <a:r>
              <a:rPr lang="en-US" sz="2000" b="1" dirty="0"/>
              <a:t>Collaborating</a:t>
            </a:r>
            <a:r>
              <a:rPr lang="en-US" sz="2000" dirty="0"/>
              <a:t> - </a:t>
            </a:r>
            <a:r>
              <a:rPr lang="en-US" sz="1800" dirty="0"/>
              <a:t>Reflects an effort to fully satisfy both parties. </a:t>
            </a:r>
          </a:p>
          <a:p>
            <a:pPr marL="0" indent="0">
              <a:buNone/>
            </a:pPr>
            <a:r>
              <a:rPr lang="en-US" sz="2000" b="1" dirty="0"/>
              <a:t>Compromising</a:t>
            </a:r>
            <a:r>
              <a:rPr lang="en-US" sz="2000" dirty="0"/>
              <a:t> - </a:t>
            </a:r>
            <a:r>
              <a:rPr lang="en-US" sz="1800" dirty="0"/>
              <a:t>Reflects a sharing approach where both parties give up something, yet both parties get something.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61" y="1067679"/>
            <a:ext cx="2958386" cy="3841972"/>
          </a:xfrm>
        </p:spPr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Competing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Avoiding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Accommodating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Collaborating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Compromising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1915" y="1067679"/>
            <a:ext cx="4684888" cy="3579136"/>
          </a:xfrm>
        </p:spPr>
        <p:txBody>
          <a:bodyPr/>
          <a:lstStyle/>
          <a:p>
            <a:pPr lvl="4"/>
            <a:endParaRPr lang="en-US" dirty="0"/>
          </a:p>
          <a:p>
            <a:r>
              <a:rPr lang="en-US" dirty="0"/>
              <a:t>Which is your identified / preferred conflict management style?</a:t>
            </a:r>
          </a:p>
          <a:p>
            <a:r>
              <a:rPr lang="en-US" dirty="0"/>
              <a:t>Do you agree with it?</a:t>
            </a:r>
          </a:p>
          <a:p>
            <a:pPr lvl="1"/>
            <a:r>
              <a:rPr lang="en-US" dirty="0"/>
              <a:t>Share your comments with your small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ten (10) minutes to score and discuss in your small group.</a:t>
            </a:r>
          </a:p>
          <a:p>
            <a:pPr marL="57136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691" y="61326"/>
            <a:ext cx="6233116" cy="868051"/>
          </a:xfrm>
        </p:spPr>
        <p:txBody>
          <a:bodyPr/>
          <a:lstStyle/>
          <a:p>
            <a:r>
              <a:rPr lang="en-US" dirty="0"/>
              <a:t>Conflict Management Styles </a:t>
            </a:r>
            <a:br>
              <a:rPr lang="en-US" dirty="0"/>
            </a:br>
            <a:r>
              <a:rPr lang="en-US" dirty="0"/>
              <a:t>Score Your Survey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87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F780-EF9F-4941-8DBB-9AF406FD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Approaches to</a:t>
            </a:r>
            <a:br>
              <a:rPr lang="en-US" dirty="0"/>
            </a:br>
            <a:r>
              <a:rPr lang="en-US" dirty="0"/>
              <a:t> Conflict Management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A7D46-A059-4C15-917B-672A94DF8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944896"/>
          </a:xfrm>
        </p:spPr>
        <p:txBody>
          <a:bodyPr/>
          <a:lstStyle/>
          <a:p>
            <a:r>
              <a:rPr lang="en-US" sz="2800" dirty="0"/>
              <a:t>How do you get better at managing conflict using your Conflict Management Style?</a:t>
            </a:r>
          </a:p>
          <a:p>
            <a:r>
              <a:rPr lang="en-US" sz="2800" dirty="0"/>
              <a:t>Small Group Brainstorm Activity – 5 Minutes</a:t>
            </a:r>
          </a:p>
          <a:p>
            <a:pPr lvl="1"/>
            <a:r>
              <a:rPr lang="en-US" dirty="0"/>
              <a:t>Separate into new groups based on your Conflict Management Style</a:t>
            </a:r>
          </a:p>
          <a:p>
            <a:pPr lvl="1"/>
            <a:endParaRPr lang="en-US" dirty="0"/>
          </a:p>
          <a:p>
            <a:pPr lvl="2"/>
            <a:r>
              <a:rPr lang="en-US" sz="2600" dirty="0"/>
              <a:t>What is the BEST time, or situation to use this 	particular style?</a:t>
            </a:r>
          </a:p>
          <a:p>
            <a:pPr lvl="2"/>
            <a:r>
              <a:rPr lang="en-US" sz="2600" dirty="0"/>
              <a:t>When would it NOT be appropriate?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46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61" y="1067679"/>
            <a:ext cx="2958386" cy="3841972"/>
          </a:xfrm>
        </p:spPr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Competing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Avoiding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Accommodating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Collaborating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Compromising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1915" y="1067679"/>
            <a:ext cx="4684888" cy="3579136"/>
          </a:xfrm>
        </p:spPr>
        <p:txBody>
          <a:bodyPr/>
          <a:lstStyle/>
          <a:p>
            <a:pPr lvl="4"/>
            <a:endParaRPr lang="en-US" dirty="0"/>
          </a:p>
          <a:p>
            <a:r>
              <a:rPr lang="en-US" dirty="0"/>
              <a:t>Quick tips from each group</a:t>
            </a:r>
          </a:p>
          <a:p>
            <a:endParaRPr lang="en-US" dirty="0"/>
          </a:p>
          <a:p>
            <a:pPr lvl="1"/>
            <a:r>
              <a:rPr lang="en-US" dirty="0"/>
              <a:t>What is the BEST time, or situation to use this particular style?</a:t>
            </a:r>
          </a:p>
          <a:p>
            <a:pPr lvl="1"/>
            <a:r>
              <a:rPr lang="en-US" dirty="0"/>
              <a:t>When would it NOT be appropriate?</a:t>
            </a:r>
          </a:p>
          <a:p>
            <a:pPr lvl="1"/>
            <a:endParaRPr lang="en-US" dirty="0"/>
          </a:p>
          <a:p>
            <a:r>
              <a:rPr lang="en-US" dirty="0"/>
              <a:t>Your own plan …</a:t>
            </a:r>
          </a:p>
          <a:p>
            <a:pPr lvl="1"/>
            <a:r>
              <a:rPr lang="en-US" dirty="0"/>
              <a:t>How will YOU improve?</a:t>
            </a:r>
          </a:p>
          <a:p>
            <a:pPr marL="0" indent="0">
              <a:buNone/>
            </a:pPr>
            <a:endParaRPr lang="en-US" dirty="0"/>
          </a:p>
          <a:p>
            <a:pPr marL="57136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691" y="61326"/>
            <a:ext cx="6233116" cy="868051"/>
          </a:xfrm>
        </p:spPr>
        <p:txBody>
          <a:bodyPr/>
          <a:lstStyle/>
          <a:p>
            <a:r>
              <a:rPr lang="en-US" dirty="0"/>
              <a:t>Large Group Outbrief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41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554928-7A4D-45DD-B863-C4A4D72B480E}"/>
</file>

<file path=customXml/itemProps2.xml><?xml version="1.0" encoding="utf-8"?>
<ds:datastoreItem xmlns:ds="http://schemas.openxmlformats.org/officeDocument/2006/customXml" ds:itemID="{2FC7FD41-30DB-4792-A86C-8BC6684DADAB}"/>
</file>

<file path=customXml/itemProps3.xml><?xml version="1.0" encoding="utf-8"?>
<ds:datastoreItem xmlns:ds="http://schemas.openxmlformats.org/officeDocument/2006/customXml" ds:itemID="{9F3F69D4-8528-4771-BC08-447A361DC700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457</Words>
  <Application>Microsoft Office PowerPoint</Application>
  <PresentationFormat>On-screen Show (16:9)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Conflict Management </vt:lpstr>
      <vt:lpstr>Objectives</vt:lpstr>
      <vt:lpstr>Class Discussion</vt:lpstr>
      <vt:lpstr>Large Group Discussion</vt:lpstr>
      <vt:lpstr>Preferred Conflict Management Style</vt:lpstr>
      <vt:lpstr>Conflict Management Styles</vt:lpstr>
      <vt:lpstr>Conflict Management Styles  Score Your Survey</vt:lpstr>
      <vt:lpstr>Effective Approaches to  Conflict Management Styles</vt:lpstr>
      <vt:lpstr>Large Group Outbrief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2022-05-18T17:27:53Z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EB66F2FC-3733-4490-99C1-E7902D9BB5C9</vt:lpwstr>
  </property>
  <property fmtid="{D5CDD505-2E9C-101B-9397-08002B2CF9AE}" pid="3" name="ArticulatePath">
    <vt:lpwstr>Communication-in-Command (slides)</vt:lpwstr>
  </property>
  <property fmtid="{D5CDD505-2E9C-101B-9397-08002B2CF9AE}" pid="4" name="ContentTypeId">
    <vt:lpwstr>0x0101007AEA15A561888C4191BBD2D4FDF49D90</vt:lpwstr>
  </property>
</Properties>
</file>